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8" r:id="rId2"/>
    <p:sldId id="311" r:id="rId3"/>
    <p:sldId id="317" r:id="rId4"/>
    <p:sldId id="312" r:id="rId5"/>
    <p:sldId id="313" r:id="rId6"/>
    <p:sldId id="314" r:id="rId7"/>
    <p:sldId id="318" r:id="rId8"/>
    <p:sldId id="294" r:id="rId9"/>
    <p:sldId id="315" r:id="rId10"/>
    <p:sldId id="293" r:id="rId11"/>
    <p:sldId id="297" r:id="rId12"/>
    <p:sldId id="299" r:id="rId13"/>
    <p:sldId id="295" r:id="rId14"/>
    <p:sldId id="298" r:id="rId15"/>
    <p:sldId id="308" r:id="rId16"/>
    <p:sldId id="296" r:id="rId17"/>
    <p:sldId id="301" r:id="rId18"/>
    <p:sldId id="300" r:id="rId19"/>
    <p:sldId id="302" r:id="rId20"/>
    <p:sldId id="324" r:id="rId21"/>
    <p:sldId id="323" r:id="rId22"/>
  </p:sldIdLst>
  <p:sldSz cx="9144000" cy="5143500" type="screen16x9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610" autoAdjust="0"/>
  </p:normalViewPr>
  <p:slideViewPr>
    <p:cSldViewPr>
      <p:cViewPr>
        <p:scale>
          <a:sx n="66" d="100"/>
          <a:sy n="66" d="100"/>
        </p:scale>
        <p:origin x="-2934" y="-15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fld id="{ECF93075-56D7-4465-BB3D-65941E68289C}" type="datetimeFigureOut">
              <a:rPr lang="ru-RU"/>
              <a:pPr>
                <a:defRPr/>
              </a:pPr>
              <a:t>16.03.2025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173B37-7F64-46BA-83B7-8FDC0CE43BA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32A086-2DE7-4D1B-BAA3-DF341F6D3C52}" type="datetimeFigureOut">
              <a:rPr lang="ru-RU"/>
              <a:pPr>
                <a:defRPr/>
              </a:pPr>
              <a:t>16.03.2025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BDD5BD3-31DB-47DD-94D5-EBC48DDF383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54BF6BD-43FE-415E-89CA-1604C995AA6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>
          <a:xfrm>
            <a:off x="890588" y="2517775"/>
            <a:ext cx="5513387" cy="565150"/>
          </a:xfrm>
          <a:prstGeom prst="rect">
            <a:avLst/>
          </a:prstGeom>
        </p:spPr>
        <p:txBody>
          <a:bodyPr anchor="ctr">
            <a:norm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200" smtClean="0">
                <a:solidFill>
                  <a:srgbClr val="FFFFFF"/>
                </a:solidFill>
                <a:latin typeface="Verdana" charset="0"/>
              </a:rPr>
              <a:t>Образец заголовка</a:t>
            </a:r>
            <a:endParaRPr lang="en-US" sz="220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1" y="4521200"/>
            <a:ext cx="4193157" cy="381396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890030" y="2625757"/>
            <a:ext cx="5514509" cy="564404"/>
          </a:xfrm>
        </p:spPr>
        <p:txBody>
          <a:bodyPr/>
          <a:lstStyle>
            <a:lvl1pPr marL="0" marR="0" indent="0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98321" y="3437382"/>
            <a:ext cx="5514509" cy="84873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1"/>
          <p:cNvSpPr/>
          <p:nvPr userDrawn="1"/>
        </p:nvSpPr>
        <p:spPr>
          <a:xfrm>
            <a:off x="0" y="0"/>
            <a:ext cx="9144000" cy="4865688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22"/>
          <p:cNvSpPr/>
          <p:nvPr userDrawn="1"/>
        </p:nvSpPr>
        <p:spPr>
          <a:xfrm>
            <a:off x="0" y="4875213"/>
            <a:ext cx="9144000" cy="268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0"/>
          <p:cNvGrpSpPr>
            <a:grpSpLocks noChangeAspect="1"/>
          </p:cNvGrpSpPr>
          <p:nvPr userDrawn="1"/>
        </p:nvGrpSpPr>
        <p:grpSpPr bwMode="auto">
          <a:xfrm>
            <a:off x="8496300" y="4948238"/>
            <a:ext cx="306388" cy="136525"/>
            <a:chOff x="5385680" y="6487509"/>
            <a:chExt cx="1039813" cy="461962"/>
          </a:xfrm>
        </p:grpSpPr>
        <p:sp>
          <p:nvSpPr>
            <p:cNvPr id="6" name="Freeform 27"/>
            <p:cNvSpPr>
              <a:spLocks/>
            </p:cNvSpPr>
            <p:nvPr userDrawn="1"/>
          </p:nvSpPr>
          <p:spPr bwMode="auto">
            <a:xfrm>
              <a:off x="6046080" y="6487509"/>
              <a:ext cx="379413" cy="346075"/>
            </a:xfrm>
            <a:custGeom>
              <a:avLst/>
              <a:gdLst>
                <a:gd name="T0" fmla="*/ 2147483646 w 1195"/>
                <a:gd name="T1" fmla="*/ 2147483646 h 1091"/>
                <a:gd name="T2" fmla="*/ 2147483646 w 1195"/>
                <a:gd name="T3" fmla="*/ 2147483646 h 1091"/>
                <a:gd name="T4" fmla="*/ 2147483646 w 1195"/>
                <a:gd name="T5" fmla="*/ 2147483646 h 1091"/>
                <a:gd name="T6" fmla="*/ 2147483646 w 1195"/>
                <a:gd name="T7" fmla="*/ 2147483646 h 1091"/>
                <a:gd name="T8" fmla="*/ 2147483646 w 1195"/>
                <a:gd name="T9" fmla="*/ 2147483646 h 1091"/>
                <a:gd name="T10" fmla="*/ 2147483646 w 1195"/>
                <a:gd name="T11" fmla="*/ 2147483646 h 1091"/>
                <a:gd name="T12" fmla="*/ 2147483646 w 1195"/>
                <a:gd name="T13" fmla="*/ 2147483646 h 1091"/>
                <a:gd name="T14" fmla="*/ 2147483646 w 1195"/>
                <a:gd name="T15" fmla="*/ 2147483646 h 1091"/>
                <a:gd name="T16" fmla="*/ 2147483646 w 1195"/>
                <a:gd name="T17" fmla="*/ 2147483646 h 1091"/>
                <a:gd name="T18" fmla="*/ 2147483646 w 1195"/>
                <a:gd name="T19" fmla="*/ 2147483646 h 1091"/>
                <a:gd name="T20" fmla="*/ 2147483646 w 1195"/>
                <a:gd name="T21" fmla="*/ 2147483646 h 1091"/>
                <a:gd name="T22" fmla="*/ 2147483646 w 1195"/>
                <a:gd name="T23" fmla="*/ 2147483646 h 1091"/>
                <a:gd name="T24" fmla="*/ 2147483646 w 1195"/>
                <a:gd name="T25" fmla="*/ 2147483646 h 1091"/>
                <a:gd name="T26" fmla="*/ 2147483646 w 1195"/>
                <a:gd name="T27" fmla="*/ 2147483646 h 1091"/>
                <a:gd name="T28" fmla="*/ 2147483646 w 1195"/>
                <a:gd name="T29" fmla="*/ 2147483646 h 1091"/>
                <a:gd name="T30" fmla="*/ 2147483646 w 1195"/>
                <a:gd name="T31" fmla="*/ 2147483646 h 1091"/>
                <a:gd name="T32" fmla="*/ 2147483646 w 1195"/>
                <a:gd name="T33" fmla="*/ 2147483646 h 1091"/>
                <a:gd name="T34" fmla="*/ 2147483646 w 1195"/>
                <a:gd name="T35" fmla="*/ 2147483646 h 1091"/>
                <a:gd name="T36" fmla="*/ 2147483646 w 1195"/>
                <a:gd name="T37" fmla="*/ 2147483646 h 1091"/>
                <a:gd name="T38" fmla="*/ 2147483646 w 1195"/>
                <a:gd name="T39" fmla="*/ 2147483646 h 1091"/>
                <a:gd name="T40" fmla="*/ 2147483646 w 1195"/>
                <a:gd name="T41" fmla="*/ 2147483646 h 1091"/>
                <a:gd name="T42" fmla="*/ 2147483646 w 1195"/>
                <a:gd name="T43" fmla="*/ 2147483646 h 1091"/>
                <a:gd name="T44" fmla="*/ 2147483646 w 1195"/>
                <a:gd name="T45" fmla="*/ 2147483646 h 1091"/>
                <a:gd name="T46" fmla="*/ 2147483646 w 1195"/>
                <a:gd name="T47" fmla="*/ 2147483646 h 1091"/>
                <a:gd name="T48" fmla="*/ 2147483646 w 1195"/>
                <a:gd name="T49" fmla="*/ 2147483646 h 1091"/>
                <a:gd name="T50" fmla="*/ 2147483646 w 1195"/>
                <a:gd name="T51" fmla="*/ 2147483646 h 1091"/>
                <a:gd name="T52" fmla="*/ 2147483646 w 1195"/>
                <a:gd name="T53" fmla="*/ 2147483646 h 1091"/>
                <a:gd name="T54" fmla="*/ 2147483646 w 1195"/>
                <a:gd name="T55" fmla="*/ 2147483646 h 1091"/>
                <a:gd name="T56" fmla="*/ 2147483646 w 1195"/>
                <a:gd name="T57" fmla="*/ 2147483646 h 1091"/>
                <a:gd name="T58" fmla="*/ 2147483646 w 1195"/>
                <a:gd name="T59" fmla="*/ 2147483646 h 1091"/>
                <a:gd name="T60" fmla="*/ 2147483646 w 1195"/>
                <a:gd name="T61" fmla="*/ 2147483646 h 1091"/>
                <a:gd name="T62" fmla="*/ 2147483646 w 1195"/>
                <a:gd name="T63" fmla="*/ 2147483646 h 1091"/>
                <a:gd name="T64" fmla="*/ 2147483646 w 1195"/>
                <a:gd name="T65" fmla="*/ 2147483646 h 1091"/>
                <a:gd name="T66" fmla="*/ 2147483646 w 1195"/>
                <a:gd name="T67" fmla="*/ 2147483646 h 1091"/>
                <a:gd name="T68" fmla="*/ 2147483646 w 1195"/>
                <a:gd name="T69" fmla="*/ 2147483646 h 1091"/>
                <a:gd name="T70" fmla="*/ 2147483646 w 1195"/>
                <a:gd name="T71" fmla="*/ 2147483646 h 1091"/>
                <a:gd name="T72" fmla="*/ 2147483646 w 1195"/>
                <a:gd name="T73" fmla="*/ 2147483646 h 1091"/>
                <a:gd name="T74" fmla="*/ 2147483646 w 1195"/>
                <a:gd name="T75" fmla="*/ 2147483646 h 1091"/>
                <a:gd name="T76" fmla="*/ 2147483646 w 1195"/>
                <a:gd name="T77" fmla="*/ 2147483646 h 1091"/>
                <a:gd name="T78" fmla="*/ 2147483646 w 1195"/>
                <a:gd name="T79" fmla="*/ 2147483646 h 1091"/>
                <a:gd name="T80" fmla="*/ 2147483646 w 1195"/>
                <a:gd name="T81" fmla="*/ 2147483646 h 1091"/>
                <a:gd name="T82" fmla="*/ 2147483646 w 1195"/>
                <a:gd name="T83" fmla="*/ 2147483646 h 1091"/>
                <a:gd name="T84" fmla="*/ 2147483646 w 1195"/>
                <a:gd name="T85" fmla="*/ 2147483646 h 1091"/>
                <a:gd name="T86" fmla="*/ 2147483646 w 1195"/>
                <a:gd name="T87" fmla="*/ 2147483646 h 1091"/>
                <a:gd name="T88" fmla="*/ 2147483646 w 1195"/>
                <a:gd name="T89" fmla="*/ 2147483646 h 1091"/>
                <a:gd name="T90" fmla="*/ 2147483646 w 1195"/>
                <a:gd name="T91" fmla="*/ 0 h 1091"/>
                <a:gd name="T92" fmla="*/ 2147483646 w 1195"/>
                <a:gd name="T93" fmla="*/ 2147483646 h 1091"/>
                <a:gd name="T94" fmla="*/ 2147483646 w 1195"/>
                <a:gd name="T95" fmla="*/ 2147483646 h 1091"/>
                <a:gd name="T96" fmla="*/ 2147483646 w 1195"/>
                <a:gd name="T97" fmla="*/ 2147483646 h 1091"/>
                <a:gd name="T98" fmla="*/ 2147483646 w 1195"/>
                <a:gd name="T99" fmla="*/ 2147483646 h 10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8"/>
            <p:cNvSpPr>
              <a:spLocks/>
            </p:cNvSpPr>
            <p:nvPr userDrawn="1"/>
          </p:nvSpPr>
          <p:spPr bwMode="auto">
            <a:xfrm>
              <a:off x="5774618" y="6603396"/>
              <a:ext cx="319087" cy="230188"/>
            </a:xfrm>
            <a:custGeom>
              <a:avLst/>
              <a:gdLst>
                <a:gd name="T0" fmla="*/ 2147483646 w 1002"/>
                <a:gd name="T1" fmla="*/ 0 h 727"/>
                <a:gd name="T2" fmla="*/ 2147483646 w 1002"/>
                <a:gd name="T3" fmla="*/ 0 h 727"/>
                <a:gd name="T4" fmla="*/ 2147483646 w 1002"/>
                <a:gd name="T5" fmla="*/ 2147483646 h 727"/>
                <a:gd name="T6" fmla="*/ 0 w 1002"/>
                <a:gd name="T7" fmla="*/ 2147483646 h 727"/>
                <a:gd name="T8" fmla="*/ 2147483646 w 1002"/>
                <a:gd name="T9" fmla="*/ 0 h 7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9"/>
            <p:cNvSpPr>
              <a:spLocks/>
            </p:cNvSpPr>
            <p:nvPr userDrawn="1"/>
          </p:nvSpPr>
          <p:spPr bwMode="auto">
            <a:xfrm>
              <a:off x="5385680" y="6603396"/>
              <a:ext cx="436563" cy="346075"/>
            </a:xfrm>
            <a:custGeom>
              <a:avLst/>
              <a:gdLst>
                <a:gd name="T0" fmla="*/ 0 w 1377"/>
                <a:gd name="T1" fmla="*/ 2147483646 h 1091"/>
                <a:gd name="T2" fmla="*/ 2147483646 w 1377"/>
                <a:gd name="T3" fmla="*/ 2147483646 h 1091"/>
                <a:gd name="T4" fmla="*/ 2147483646 w 1377"/>
                <a:gd name="T5" fmla="*/ 2147483646 h 1091"/>
                <a:gd name="T6" fmla="*/ 2147483646 w 1377"/>
                <a:gd name="T7" fmla="*/ 2147483646 h 1091"/>
                <a:gd name="T8" fmla="*/ 2147483646 w 1377"/>
                <a:gd name="T9" fmla="*/ 2147483646 h 1091"/>
                <a:gd name="T10" fmla="*/ 2147483646 w 1377"/>
                <a:gd name="T11" fmla="*/ 0 h 1091"/>
                <a:gd name="T12" fmla="*/ 2147483646 w 1377"/>
                <a:gd name="T13" fmla="*/ 0 h 1091"/>
                <a:gd name="T14" fmla="*/ 2147483646 w 1377"/>
                <a:gd name="T15" fmla="*/ 0 h 1091"/>
                <a:gd name="T16" fmla="*/ 2147483646 w 1377"/>
                <a:gd name="T17" fmla="*/ 2147483646 h 1091"/>
                <a:gd name="T18" fmla="*/ 2147483646 w 1377"/>
                <a:gd name="T19" fmla="*/ 2147483646 h 1091"/>
                <a:gd name="T20" fmla="*/ 2147483646 w 1377"/>
                <a:gd name="T21" fmla="*/ 2147483646 h 1091"/>
                <a:gd name="T22" fmla="*/ 2147483646 w 1377"/>
                <a:gd name="T23" fmla="*/ 2147483646 h 1091"/>
                <a:gd name="T24" fmla="*/ 2147483646 w 1377"/>
                <a:gd name="T25" fmla="*/ 2147483646 h 1091"/>
                <a:gd name="T26" fmla="*/ 2147483646 w 1377"/>
                <a:gd name="T27" fmla="*/ 2147483646 h 1091"/>
                <a:gd name="T28" fmla="*/ 2147483646 w 1377"/>
                <a:gd name="T29" fmla="*/ 2147483646 h 1091"/>
                <a:gd name="T30" fmla="*/ 2147483646 w 1377"/>
                <a:gd name="T31" fmla="*/ 2147483646 h 1091"/>
                <a:gd name="T32" fmla="*/ 2147483646 w 1377"/>
                <a:gd name="T33" fmla="*/ 2147483646 h 1091"/>
                <a:gd name="T34" fmla="*/ 2147483646 w 1377"/>
                <a:gd name="T35" fmla="*/ 2147483646 h 1091"/>
                <a:gd name="T36" fmla="*/ 2147483646 w 1377"/>
                <a:gd name="T37" fmla="*/ 2147483646 h 1091"/>
                <a:gd name="T38" fmla="*/ 2147483646 w 1377"/>
                <a:gd name="T39" fmla="*/ 2147483646 h 1091"/>
                <a:gd name="T40" fmla="*/ 2147483646 w 1377"/>
                <a:gd name="T41" fmla="*/ 2147483646 h 1091"/>
                <a:gd name="T42" fmla="*/ 2147483646 w 1377"/>
                <a:gd name="T43" fmla="*/ 2147483646 h 1091"/>
                <a:gd name="T44" fmla="*/ 2147483646 w 1377"/>
                <a:gd name="T45" fmla="*/ 2147483646 h 1091"/>
                <a:gd name="T46" fmla="*/ 2147483646 w 1377"/>
                <a:gd name="T47" fmla="*/ 2147483646 h 1091"/>
                <a:gd name="T48" fmla="*/ 2147483646 w 1377"/>
                <a:gd name="T49" fmla="*/ 2147483646 h 1091"/>
                <a:gd name="T50" fmla="*/ 2147483646 w 1377"/>
                <a:gd name="T51" fmla="*/ 2147483646 h 1091"/>
                <a:gd name="T52" fmla="*/ 2147483646 w 1377"/>
                <a:gd name="T53" fmla="*/ 2147483646 h 1091"/>
                <a:gd name="T54" fmla="*/ 2147483646 w 1377"/>
                <a:gd name="T55" fmla="*/ 2147483646 h 1091"/>
                <a:gd name="T56" fmla="*/ 2147483646 w 1377"/>
                <a:gd name="T57" fmla="*/ 2147483646 h 1091"/>
                <a:gd name="T58" fmla="*/ 2147483646 w 1377"/>
                <a:gd name="T59" fmla="*/ 2147483646 h 1091"/>
                <a:gd name="T60" fmla="*/ 2147483646 w 1377"/>
                <a:gd name="T61" fmla="*/ 2147483646 h 1091"/>
                <a:gd name="T62" fmla="*/ 2147483646 w 1377"/>
                <a:gd name="T63" fmla="*/ 2147483646 h 1091"/>
                <a:gd name="T64" fmla="*/ 2147483646 w 1377"/>
                <a:gd name="T65" fmla="*/ 2147483646 h 1091"/>
                <a:gd name="T66" fmla="*/ 2147483646 w 1377"/>
                <a:gd name="T67" fmla="*/ 2147483646 h 1091"/>
                <a:gd name="T68" fmla="*/ 0 w 1377"/>
                <a:gd name="T69" fmla="*/ 2147483646 h 10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219573" y="1809637"/>
            <a:ext cx="7772400" cy="112514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4" y="1354836"/>
            <a:ext cx="8529889" cy="3295634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395537" y="1437625"/>
            <a:ext cx="8529889" cy="3295634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23528" y="2494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7094790" cy="3295634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5" y="1383619"/>
            <a:ext cx="1316459" cy="3266852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7094790" cy="32956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5" y="1408859"/>
            <a:ext cx="1316459" cy="3241611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229600" cy="8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8529889" cy="3295634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236700" y="1352278"/>
            <a:ext cx="4206713" cy="327925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577640" y="1352278"/>
            <a:ext cx="4196473" cy="327925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327026" y="1284685"/>
            <a:ext cx="7013575" cy="33480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5" y="1289803"/>
            <a:ext cx="1316459" cy="334292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0066A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327026" y="1284685"/>
            <a:ext cx="4125913" cy="28336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/>
          </p:nvPr>
        </p:nvSpPr>
        <p:spPr>
          <a:xfrm>
            <a:off x="4667250" y="1285875"/>
            <a:ext cx="4125913" cy="28336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230731" y="2588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 userDrawn="1"/>
        </p:nvSpPr>
        <p:spPr>
          <a:xfrm>
            <a:off x="-17463" y="-33338"/>
            <a:ext cx="9161463" cy="755651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66688"/>
            <a:ext cx="8229600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r>
              <a:rPr lang="en-US" altLang="ru-RU" smtClean="0"/>
              <a:t/>
            </a:r>
            <a:br>
              <a:rPr lang="en-US" altLang="ru-RU" smtClean="0"/>
            </a:br>
            <a:r>
              <a:rPr lang="en-US" altLang="ru-RU" smtClean="0"/>
              <a:t/>
            </a:r>
            <a:br>
              <a:rPr lang="en-US" altLang="ru-RU" smtClean="0"/>
            </a:br>
            <a:endParaRPr lang="ru-RU" altLang="ru-RU" smtClean="0"/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Нажмите для редактирования</a:t>
            </a:r>
          </a:p>
          <a:p>
            <a:pPr lvl="0"/>
            <a:r>
              <a:rPr lang="ru-RU" altLang="ru-RU" smtClean="0"/>
              <a:t>Нажмите для ввода текста</a:t>
            </a:r>
            <a:endParaRPr lang="en-US" altLang="ru-RU" smtClean="0"/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01613" y="4929188"/>
            <a:ext cx="230187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r" eaLnBrk="1" hangingPunct="1">
              <a:spcBef>
                <a:spcPct val="50000"/>
              </a:spcBef>
            </a:pPr>
            <a:fld id="{2DF3BB8B-DD10-4617-91B7-BB68809836BB}" type="slidenum">
              <a:rPr lang="en-US" altLang="ru-RU" sz="1000">
                <a:latin typeface="Verdana" pitchFamily="34" charset="0"/>
                <a:ea typeface="ＭＳ Ｐゴシック" pitchFamily="34" charset="-128"/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US" altLang="ru-RU" sz="100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 userDrawn="1"/>
        </p:nvSpPr>
        <p:spPr bwMode="auto">
          <a:xfrm>
            <a:off x="487363" y="4941888"/>
            <a:ext cx="78628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dirty="0" smtClean="0">
                <a:latin typeface="Verdana" charset="0"/>
                <a:cs typeface="+mn-cs"/>
              </a:rPr>
              <a:t>| </a:t>
            </a:r>
            <a:r>
              <a:rPr lang="ru-RU" sz="1000" dirty="0" smtClean="0">
                <a:latin typeface="Verdana" charset="0"/>
                <a:cs typeface="+mn-cs"/>
              </a:rPr>
              <a:t>Правила поведения на железной дороге</a:t>
            </a:r>
            <a:r>
              <a:rPr lang="en-US" sz="1000" dirty="0" smtClean="0">
                <a:latin typeface="Verdana" charset="0"/>
                <a:cs typeface="+mn-cs"/>
              </a:rPr>
              <a:t>| </a:t>
            </a:r>
            <a:r>
              <a:rPr lang="ru-RU" sz="1000" dirty="0" err="1" smtClean="0">
                <a:latin typeface="Verdana" charset="0"/>
                <a:cs typeface="+mn-cs"/>
              </a:rPr>
              <a:t>Лихоборы</a:t>
            </a:r>
            <a:endParaRPr lang="en-US" sz="1000" dirty="0" smtClean="0">
              <a:latin typeface="Verdana" charset="0"/>
              <a:cs typeface="+mn-cs"/>
            </a:endParaRPr>
          </a:p>
        </p:txBody>
      </p:sp>
      <p:grpSp>
        <p:nvGrpSpPr>
          <p:cNvPr id="1032" name="Группа 10"/>
          <p:cNvGrpSpPr>
            <a:grpSpLocks noChangeAspect="1"/>
          </p:cNvGrpSpPr>
          <p:nvPr userDrawn="1"/>
        </p:nvGrpSpPr>
        <p:grpSpPr bwMode="auto">
          <a:xfrm>
            <a:off x="8496300" y="4948238"/>
            <a:ext cx="306388" cy="136525"/>
            <a:chOff x="5385680" y="6487509"/>
            <a:chExt cx="1039813" cy="461962"/>
          </a:xfrm>
        </p:grpSpPr>
        <p:sp>
          <p:nvSpPr>
            <p:cNvPr id="1044" name="Freeform 27"/>
            <p:cNvSpPr>
              <a:spLocks/>
            </p:cNvSpPr>
            <p:nvPr userDrawn="1"/>
          </p:nvSpPr>
          <p:spPr bwMode="auto">
            <a:xfrm>
              <a:off x="6046080" y="6487509"/>
              <a:ext cx="379413" cy="346075"/>
            </a:xfrm>
            <a:custGeom>
              <a:avLst/>
              <a:gdLst>
                <a:gd name="T0" fmla="*/ 2147483646 w 1195"/>
                <a:gd name="T1" fmla="*/ 2147483646 h 1091"/>
                <a:gd name="T2" fmla="*/ 2147483646 w 1195"/>
                <a:gd name="T3" fmla="*/ 2147483646 h 1091"/>
                <a:gd name="T4" fmla="*/ 2147483646 w 1195"/>
                <a:gd name="T5" fmla="*/ 2147483646 h 1091"/>
                <a:gd name="T6" fmla="*/ 2147483646 w 1195"/>
                <a:gd name="T7" fmla="*/ 2147483646 h 1091"/>
                <a:gd name="T8" fmla="*/ 2147483646 w 1195"/>
                <a:gd name="T9" fmla="*/ 2147483646 h 1091"/>
                <a:gd name="T10" fmla="*/ 2147483646 w 1195"/>
                <a:gd name="T11" fmla="*/ 2147483646 h 1091"/>
                <a:gd name="T12" fmla="*/ 2147483646 w 1195"/>
                <a:gd name="T13" fmla="*/ 2147483646 h 1091"/>
                <a:gd name="T14" fmla="*/ 2147483646 w 1195"/>
                <a:gd name="T15" fmla="*/ 2147483646 h 1091"/>
                <a:gd name="T16" fmla="*/ 2147483646 w 1195"/>
                <a:gd name="T17" fmla="*/ 2147483646 h 1091"/>
                <a:gd name="T18" fmla="*/ 2147483646 w 1195"/>
                <a:gd name="T19" fmla="*/ 2147483646 h 1091"/>
                <a:gd name="T20" fmla="*/ 2147483646 w 1195"/>
                <a:gd name="T21" fmla="*/ 2147483646 h 1091"/>
                <a:gd name="T22" fmla="*/ 2147483646 w 1195"/>
                <a:gd name="T23" fmla="*/ 2147483646 h 1091"/>
                <a:gd name="T24" fmla="*/ 2147483646 w 1195"/>
                <a:gd name="T25" fmla="*/ 2147483646 h 1091"/>
                <a:gd name="T26" fmla="*/ 2147483646 w 1195"/>
                <a:gd name="T27" fmla="*/ 2147483646 h 1091"/>
                <a:gd name="T28" fmla="*/ 2147483646 w 1195"/>
                <a:gd name="T29" fmla="*/ 2147483646 h 1091"/>
                <a:gd name="T30" fmla="*/ 2147483646 w 1195"/>
                <a:gd name="T31" fmla="*/ 2147483646 h 1091"/>
                <a:gd name="T32" fmla="*/ 2147483646 w 1195"/>
                <a:gd name="T33" fmla="*/ 2147483646 h 1091"/>
                <a:gd name="T34" fmla="*/ 2147483646 w 1195"/>
                <a:gd name="T35" fmla="*/ 2147483646 h 1091"/>
                <a:gd name="T36" fmla="*/ 2147483646 w 1195"/>
                <a:gd name="T37" fmla="*/ 2147483646 h 1091"/>
                <a:gd name="T38" fmla="*/ 2147483646 w 1195"/>
                <a:gd name="T39" fmla="*/ 2147483646 h 1091"/>
                <a:gd name="T40" fmla="*/ 2147483646 w 1195"/>
                <a:gd name="T41" fmla="*/ 2147483646 h 1091"/>
                <a:gd name="T42" fmla="*/ 2147483646 w 1195"/>
                <a:gd name="T43" fmla="*/ 2147483646 h 1091"/>
                <a:gd name="T44" fmla="*/ 2147483646 w 1195"/>
                <a:gd name="T45" fmla="*/ 2147483646 h 1091"/>
                <a:gd name="T46" fmla="*/ 2147483646 w 1195"/>
                <a:gd name="T47" fmla="*/ 2147483646 h 1091"/>
                <a:gd name="T48" fmla="*/ 2147483646 w 1195"/>
                <a:gd name="T49" fmla="*/ 2147483646 h 1091"/>
                <a:gd name="T50" fmla="*/ 2147483646 w 1195"/>
                <a:gd name="T51" fmla="*/ 2147483646 h 1091"/>
                <a:gd name="T52" fmla="*/ 2147483646 w 1195"/>
                <a:gd name="T53" fmla="*/ 2147483646 h 1091"/>
                <a:gd name="T54" fmla="*/ 2147483646 w 1195"/>
                <a:gd name="T55" fmla="*/ 2147483646 h 1091"/>
                <a:gd name="T56" fmla="*/ 2147483646 w 1195"/>
                <a:gd name="T57" fmla="*/ 2147483646 h 1091"/>
                <a:gd name="T58" fmla="*/ 2147483646 w 1195"/>
                <a:gd name="T59" fmla="*/ 2147483646 h 1091"/>
                <a:gd name="T60" fmla="*/ 2147483646 w 1195"/>
                <a:gd name="T61" fmla="*/ 2147483646 h 1091"/>
                <a:gd name="T62" fmla="*/ 2147483646 w 1195"/>
                <a:gd name="T63" fmla="*/ 2147483646 h 1091"/>
                <a:gd name="T64" fmla="*/ 2147483646 w 1195"/>
                <a:gd name="T65" fmla="*/ 2147483646 h 1091"/>
                <a:gd name="T66" fmla="*/ 2147483646 w 1195"/>
                <a:gd name="T67" fmla="*/ 2147483646 h 1091"/>
                <a:gd name="T68" fmla="*/ 2147483646 w 1195"/>
                <a:gd name="T69" fmla="*/ 2147483646 h 1091"/>
                <a:gd name="T70" fmla="*/ 2147483646 w 1195"/>
                <a:gd name="T71" fmla="*/ 2147483646 h 1091"/>
                <a:gd name="T72" fmla="*/ 2147483646 w 1195"/>
                <a:gd name="T73" fmla="*/ 2147483646 h 1091"/>
                <a:gd name="T74" fmla="*/ 2147483646 w 1195"/>
                <a:gd name="T75" fmla="*/ 2147483646 h 1091"/>
                <a:gd name="T76" fmla="*/ 2147483646 w 1195"/>
                <a:gd name="T77" fmla="*/ 2147483646 h 1091"/>
                <a:gd name="T78" fmla="*/ 2147483646 w 1195"/>
                <a:gd name="T79" fmla="*/ 2147483646 h 1091"/>
                <a:gd name="T80" fmla="*/ 2147483646 w 1195"/>
                <a:gd name="T81" fmla="*/ 2147483646 h 1091"/>
                <a:gd name="T82" fmla="*/ 2147483646 w 1195"/>
                <a:gd name="T83" fmla="*/ 2147483646 h 1091"/>
                <a:gd name="T84" fmla="*/ 2147483646 w 1195"/>
                <a:gd name="T85" fmla="*/ 2147483646 h 1091"/>
                <a:gd name="T86" fmla="*/ 2147483646 w 1195"/>
                <a:gd name="T87" fmla="*/ 2147483646 h 1091"/>
                <a:gd name="T88" fmla="*/ 2147483646 w 1195"/>
                <a:gd name="T89" fmla="*/ 2147483646 h 1091"/>
                <a:gd name="T90" fmla="*/ 2147483646 w 1195"/>
                <a:gd name="T91" fmla="*/ 0 h 1091"/>
                <a:gd name="T92" fmla="*/ 2147483646 w 1195"/>
                <a:gd name="T93" fmla="*/ 2147483646 h 1091"/>
                <a:gd name="T94" fmla="*/ 2147483646 w 1195"/>
                <a:gd name="T95" fmla="*/ 2147483646 h 1091"/>
                <a:gd name="T96" fmla="*/ 2147483646 w 1195"/>
                <a:gd name="T97" fmla="*/ 2147483646 h 1091"/>
                <a:gd name="T98" fmla="*/ 2147483646 w 1195"/>
                <a:gd name="T99" fmla="*/ 2147483646 h 10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28"/>
            <p:cNvSpPr>
              <a:spLocks/>
            </p:cNvSpPr>
            <p:nvPr userDrawn="1"/>
          </p:nvSpPr>
          <p:spPr bwMode="auto">
            <a:xfrm>
              <a:off x="5774618" y="6603396"/>
              <a:ext cx="319087" cy="230188"/>
            </a:xfrm>
            <a:custGeom>
              <a:avLst/>
              <a:gdLst>
                <a:gd name="T0" fmla="*/ 2147483646 w 1002"/>
                <a:gd name="T1" fmla="*/ 0 h 727"/>
                <a:gd name="T2" fmla="*/ 2147483646 w 1002"/>
                <a:gd name="T3" fmla="*/ 0 h 727"/>
                <a:gd name="T4" fmla="*/ 2147483646 w 1002"/>
                <a:gd name="T5" fmla="*/ 2147483646 h 727"/>
                <a:gd name="T6" fmla="*/ 0 w 1002"/>
                <a:gd name="T7" fmla="*/ 2147483646 h 727"/>
                <a:gd name="T8" fmla="*/ 2147483646 w 1002"/>
                <a:gd name="T9" fmla="*/ 0 h 7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Freeform 29"/>
            <p:cNvSpPr>
              <a:spLocks/>
            </p:cNvSpPr>
            <p:nvPr userDrawn="1"/>
          </p:nvSpPr>
          <p:spPr bwMode="auto">
            <a:xfrm>
              <a:off x="5385680" y="6603396"/>
              <a:ext cx="436563" cy="346075"/>
            </a:xfrm>
            <a:custGeom>
              <a:avLst/>
              <a:gdLst>
                <a:gd name="T0" fmla="*/ 0 w 1377"/>
                <a:gd name="T1" fmla="*/ 2147483646 h 1091"/>
                <a:gd name="T2" fmla="*/ 2147483646 w 1377"/>
                <a:gd name="T3" fmla="*/ 2147483646 h 1091"/>
                <a:gd name="T4" fmla="*/ 2147483646 w 1377"/>
                <a:gd name="T5" fmla="*/ 2147483646 h 1091"/>
                <a:gd name="T6" fmla="*/ 2147483646 w 1377"/>
                <a:gd name="T7" fmla="*/ 2147483646 h 1091"/>
                <a:gd name="T8" fmla="*/ 2147483646 w 1377"/>
                <a:gd name="T9" fmla="*/ 2147483646 h 1091"/>
                <a:gd name="T10" fmla="*/ 2147483646 w 1377"/>
                <a:gd name="T11" fmla="*/ 0 h 1091"/>
                <a:gd name="T12" fmla="*/ 2147483646 w 1377"/>
                <a:gd name="T13" fmla="*/ 0 h 1091"/>
                <a:gd name="T14" fmla="*/ 2147483646 w 1377"/>
                <a:gd name="T15" fmla="*/ 0 h 1091"/>
                <a:gd name="T16" fmla="*/ 2147483646 w 1377"/>
                <a:gd name="T17" fmla="*/ 2147483646 h 1091"/>
                <a:gd name="T18" fmla="*/ 2147483646 w 1377"/>
                <a:gd name="T19" fmla="*/ 2147483646 h 1091"/>
                <a:gd name="T20" fmla="*/ 2147483646 w 1377"/>
                <a:gd name="T21" fmla="*/ 2147483646 h 1091"/>
                <a:gd name="T22" fmla="*/ 2147483646 w 1377"/>
                <a:gd name="T23" fmla="*/ 2147483646 h 1091"/>
                <a:gd name="T24" fmla="*/ 2147483646 w 1377"/>
                <a:gd name="T25" fmla="*/ 2147483646 h 1091"/>
                <a:gd name="T26" fmla="*/ 2147483646 w 1377"/>
                <a:gd name="T27" fmla="*/ 2147483646 h 1091"/>
                <a:gd name="T28" fmla="*/ 2147483646 w 1377"/>
                <a:gd name="T29" fmla="*/ 2147483646 h 1091"/>
                <a:gd name="T30" fmla="*/ 2147483646 w 1377"/>
                <a:gd name="T31" fmla="*/ 2147483646 h 1091"/>
                <a:gd name="T32" fmla="*/ 2147483646 w 1377"/>
                <a:gd name="T33" fmla="*/ 2147483646 h 1091"/>
                <a:gd name="T34" fmla="*/ 2147483646 w 1377"/>
                <a:gd name="T35" fmla="*/ 2147483646 h 1091"/>
                <a:gd name="T36" fmla="*/ 2147483646 w 1377"/>
                <a:gd name="T37" fmla="*/ 2147483646 h 1091"/>
                <a:gd name="T38" fmla="*/ 2147483646 w 1377"/>
                <a:gd name="T39" fmla="*/ 2147483646 h 1091"/>
                <a:gd name="T40" fmla="*/ 2147483646 w 1377"/>
                <a:gd name="T41" fmla="*/ 2147483646 h 1091"/>
                <a:gd name="T42" fmla="*/ 2147483646 w 1377"/>
                <a:gd name="T43" fmla="*/ 2147483646 h 1091"/>
                <a:gd name="T44" fmla="*/ 2147483646 w 1377"/>
                <a:gd name="T45" fmla="*/ 2147483646 h 1091"/>
                <a:gd name="T46" fmla="*/ 2147483646 w 1377"/>
                <a:gd name="T47" fmla="*/ 2147483646 h 1091"/>
                <a:gd name="T48" fmla="*/ 2147483646 w 1377"/>
                <a:gd name="T49" fmla="*/ 2147483646 h 1091"/>
                <a:gd name="T50" fmla="*/ 2147483646 w 1377"/>
                <a:gd name="T51" fmla="*/ 2147483646 h 1091"/>
                <a:gd name="T52" fmla="*/ 2147483646 w 1377"/>
                <a:gd name="T53" fmla="*/ 2147483646 h 1091"/>
                <a:gd name="T54" fmla="*/ 2147483646 w 1377"/>
                <a:gd name="T55" fmla="*/ 2147483646 h 1091"/>
                <a:gd name="T56" fmla="*/ 2147483646 w 1377"/>
                <a:gd name="T57" fmla="*/ 2147483646 h 1091"/>
                <a:gd name="T58" fmla="*/ 2147483646 w 1377"/>
                <a:gd name="T59" fmla="*/ 2147483646 h 1091"/>
                <a:gd name="T60" fmla="*/ 2147483646 w 1377"/>
                <a:gd name="T61" fmla="*/ 2147483646 h 1091"/>
                <a:gd name="T62" fmla="*/ 2147483646 w 1377"/>
                <a:gd name="T63" fmla="*/ 2147483646 h 1091"/>
                <a:gd name="T64" fmla="*/ 2147483646 w 1377"/>
                <a:gd name="T65" fmla="*/ 2147483646 h 1091"/>
                <a:gd name="T66" fmla="*/ 2147483646 w 1377"/>
                <a:gd name="T67" fmla="*/ 2147483646 h 1091"/>
                <a:gd name="T68" fmla="*/ 0 w 1377"/>
                <a:gd name="T69" fmla="*/ 2147483646 h 10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22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4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5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6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7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8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Rectangle 12"/>
          <p:cNvSpPr>
            <a:spLocks noChangeArrowheads="1"/>
          </p:cNvSpPr>
          <p:nvPr userDrawn="1"/>
        </p:nvSpPr>
        <p:spPr bwMode="auto">
          <a:xfrm>
            <a:off x="-374650" y="2913063"/>
            <a:ext cx="366712" cy="366712"/>
          </a:xfrm>
          <a:prstGeom prst="rect">
            <a:avLst/>
          </a:prstGeom>
          <a:solidFill>
            <a:srgbClr val="59A0D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0" name="Rectangle 12"/>
          <p:cNvSpPr>
            <a:spLocks noChangeArrowheads="1"/>
          </p:cNvSpPr>
          <p:nvPr userDrawn="1"/>
        </p:nvSpPr>
        <p:spPr bwMode="auto">
          <a:xfrm>
            <a:off x="-374650" y="3279775"/>
            <a:ext cx="366712" cy="366713"/>
          </a:xfrm>
          <a:prstGeom prst="rect">
            <a:avLst/>
          </a:prstGeom>
          <a:solidFill>
            <a:srgbClr val="8EBF64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31" name="Rectangle 12"/>
          <p:cNvSpPr>
            <a:spLocks noChangeArrowheads="1"/>
          </p:cNvSpPr>
          <p:nvPr userDrawn="1"/>
        </p:nvSpPr>
        <p:spPr bwMode="auto">
          <a:xfrm>
            <a:off x="-374650" y="3646488"/>
            <a:ext cx="366712" cy="366712"/>
          </a:xfrm>
          <a:prstGeom prst="rect">
            <a:avLst/>
          </a:prstGeom>
          <a:solidFill>
            <a:srgbClr val="D8733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Natarius\RZD 2014\Август\16x9\titl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8" descr="C:\Natarius\RZD 2014\Август\16x9\titl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Заголовок 2"/>
          <p:cNvSpPr>
            <a:spLocks noGrp="1"/>
          </p:cNvSpPr>
          <p:nvPr>
            <p:ph type="ctrTitle"/>
          </p:nvPr>
        </p:nvSpPr>
        <p:spPr>
          <a:xfrm>
            <a:off x="900113" y="2598738"/>
            <a:ext cx="5513387" cy="563562"/>
          </a:xfrm>
        </p:spPr>
        <p:txBody>
          <a:bodyPr/>
          <a:lstStyle/>
          <a:p>
            <a:r>
              <a:rPr lang="ru-RU" altLang="ru-RU" sz="2000" dirty="0" smtClean="0"/>
              <a:t>Правила поведения на железной дороге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Московская дирекция моторвагонного подвижного состава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18435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842963"/>
            <a:ext cx="4017963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47838"/>
            <a:ext cx="4392613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19459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915988"/>
            <a:ext cx="4248150" cy="364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851025"/>
            <a:ext cx="43926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2048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87425"/>
            <a:ext cx="381635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995488"/>
            <a:ext cx="4681537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2150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842963"/>
            <a:ext cx="4054475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1779588"/>
            <a:ext cx="460851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22531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68350"/>
            <a:ext cx="3816350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757363"/>
            <a:ext cx="493236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2355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131888"/>
            <a:ext cx="2373313" cy="328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0775" y="1466850"/>
            <a:ext cx="5113338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24579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42963"/>
            <a:ext cx="4137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1851025"/>
            <a:ext cx="4465637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25603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24000"/>
            <a:ext cx="4321175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065213"/>
            <a:ext cx="2735262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"/>
          <p:cNvSpPr>
            <a:spLocks noGrp="1"/>
          </p:cNvSpPr>
          <p:nvPr>
            <p:ph type="title"/>
          </p:nvPr>
        </p:nvSpPr>
        <p:spPr>
          <a:xfrm>
            <a:off x="250825" y="123825"/>
            <a:ext cx="8543925" cy="768350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FF0000"/>
                </a:solidFill>
              </a:rPr>
              <a:t>Категорически запрещается:</a:t>
            </a:r>
            <a:br>
              <a:rPr lang="ru-RU" altLang="ru-RU" sz="2400" b="1" smtClean="0">
                <a:solidFill>
                  <a:srgbClr val="FF0000"/>
                </a:solidFill>
              </a:rPr>
            </a:br>
            <a:endParaRPr lang="en-US" altLang="ru-RU" sz="2400" b="1" smtClean="0">
              <a:solidFill>
                <a:srgbClr val="FF0000"/>
              </a:solidFill>
            </a:endParaRPr>
          </a:p>
        </p:txBody>
      </p:sp>
      <p:sp>
        <p:nvSpPr>
          <p:cNvPr id="26627" name="Прямоугольник 1"/>
          <p:cNvSpPr>
            <a:spLocks noChangeArrowheads="1"/>
          </p:cNvSpPr>
          <p:nvPr/>
        </p:nvSpPr>
        <p:spPr bwMode="auto">
          <a:xfrm>
            <a:off x="3144838" y="892175"/>
            <a:ext cx="5530850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•</a:t>
            </a:r>
            <a:r>
              <a:rPr lang="ru-RU" altLang="ru-RU" sz="2000"/>
              <a:t>повреждать объекты инфраструктуры железнодорожного транспорта;</a:t>
            </a:r>
          </a:p>
          <a:p>
            <a:r>
              <a:rPr lang="ru-RU" altLang="ru-RU" sz="2000"/>
              <a:t>•повреждать железнодорожный подвижной состав;</a:t>
            </a:r>
          </a:p>
          <a:p>
            <a:r>
              <a:rPr lang="ru-RU" altLang="ru-RU" sz="2000"/>
              <a:t>•класть на железнодорожные пути посторонние предметы;</a:t>
            </a:r>
          </a:p>
          <a:p>
            <a:r>
              <a:rPr lang="ru-RU" altLang="ru-RU" sz="2000"/>
              <a:t>•бросать предметы в движущийся подвижной состав;</a:t>
            </a:r>
          </a:p>
          <a:p>
            <a:r>
              <a:rPr lang="ru-RU" altLang="ru-RU" sz="2000"/>
              <a:t>•оставлять ложные сообщения о готовящихся террористических актах на объектах железнодорожного транспорта.</a:t>
            </a:r>
          </a:p>
        </p:txBody>
      </p:sp>
      <p:pic>
        <p:nvPicPr>
          <p:cNvPr id="26628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987425"/>
            <a:ext cx="2676525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07950" y="33338"/>
            <a:ext cx="8856663" cy="820737"/>
          </a:xfrm>
        </p:spPr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</a:rPr>
              <a:t>Ответственность за совершение противоправных действий</a:t>
            </a: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1403350" y="854075"/>
            <a:ext cx="748982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</a:rPr>
              <a:t>Уголовная ответственность (Уголовный кодекс РФ):</a:t>
            </a:r>
          </a:p>
          <a:p>
            <a:r>
              <a:rPr lang="ru-RU" altLang="ru-RU" dirty="0" smtClean="0"/>
              <a:t>•	ст</a:t>
            </a:r>
            <a:r>
              <a:rPr lang="ru-RU" altLang="ru-RU" dirty="0"/>
              <a:t>. 158 "Кража";</a:t>
            </a:r>
          </a:p>
          <a:p>
            <a:r>
              <a:rPr lang="ru-RU" altLang="ru-RU" dirty="0" smtClean="0"/>
              <a:t>•	ст</a:t>
            </a:r>
            <a:r>
              <a:rPr lang="ru-RU" altLang="ru-RU" dirty="0"/>
              <a:t>. 207 "Заведомо ложное сообщение об акте терроризма";</a:t>
            </a:r>
          </a:p>
          <a:p>
            <a:r>
              <a:rPr lang="ru-RU" altLang="ru-RU" dirty="0" smtClean="0"/>
              <a:t>•	ст</a:t>
            </a:r>
            <a:r>
              <a:rPr lang="ru-RU" altLang="ru-RU" dirty="0"/>
              <a:t>. 213 "Хулиганство";</a:t>
            </a:r>
          </a:p>
          <a:p>
            <a:r>
              <a:rPr lang="ru-RU" altLang="ru-RU" dirty="0" smtClean="0"/>
              <a:t>•	ст</a:t>
            </a:r>
            <a:r>
              <a:rPr lang="ru-RU" altLang="ru-RU" dirty="0"/>
              <a:t>. 214 "Вандализм";</a:t>
            </a:r>
          </a:p>
          <a:p>
            <a:r>
              <a:rPr lang="ru-RU" altLang="ru-RU" dirty="0" smtClean="0"/>
              <a:t>•	ст</a:t>
            </a:r>
            <a:r>
              <a:rPr lang="ru-RU" altLang="ru-RU" dirty="0"/>
              <a:t>. 267 "Приведение в негодность транспортных средств или путей сообщения".</a:t>
            </a:r>
          </a:p>
          <a:p>
            <a:r>
              <a:rPr lang="ru-RU" altLang="ru-RU" b="1" dirty="0">
                <a:solidFill>
                  <a:srgbClr val="FF0000"/>
                </a:solidFill>
              </a:rPr>
              <a:t>Административная ответственность (Кодекс об административных правонарушениях РФ):</a:t>
            </a:r>
          </a:p>
          <a:p>
            <a:r>
              <a:rPr lang="ru-RU" altLang="ru-RU" dirty="0"/>
              <a:t>•	ст. 11.1 "Действия, угрожающие безопасности движения на железнодорожном транспорте и метрополитене";</a:t>
            </a:r>
          </a:p>
          <a:p>
            <a:r>
              <a:rPr lang="ru-RU" altLang="ru-RU" dirty="0"/>
              <a:t>•	ст. 11.15 "Повреждение имущества на транспортных средствах общего пользования, грузовых вагонов или иного предназначенного для перевозки и хранения грузов на транспорте оборудования"</a:t>
            </a:r>
          </a:p>
        </p:txBody>
      </p:sp>
      <p:pic>
        <p:nvPicPr>
          <p:cNvPr id="27652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" y="1851025"/>
            <a:ext cx="1146175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6"/>
          <p:cNvSpPr>
            <a:spLocks noChangeArrowheads="1"/>
          </p:cNvSpPr>
          <p:nvPr/>
        </p:nvSpPr>
        <p:spPr bwMode="auto">
          <a:xfrm>
            <a:off x="3995738" y="1139825"/>
            <a:ext cx="4679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pic>
        <p:nvPicPr>
          <p:cNvPr id="9219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719138"/>
            <a:ext cx="91725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Заголовок 1"/>
          <p:cNvSpPr txBox="1">
            <a:spLocks/>
          </p:cNvSpPr>
          <p:nvPr/>
        </p:nvSpPr>
        <p:spPr bwMode="auto">
          <a:xfrm>
            <a:off x="250825" y="2211388"/>
            <a:ext cx="85693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48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altLang="ru-RU" sz="4800" b="1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Зацепинг</a:t>
            </a:r>
            <a:r>
              <a:rPr lang="ru-RU" altLang="ru-RU" sz="48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endParaRPr lang="ru-RU" altLang="ru-RU" sz="48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0" y="4897279"/>
            <a:ext cx="15476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Verdana" pitchFamily="34" charset="0"/>
              </a:rPr>
              <a:t>    </a:t>
            </a:r>
            <a:endParaRPr lang="ru-RU" sz="1000" dirty="0">
              <a:latin typeface="Verdana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214296"/>
            <a:ext cx="8286808" cy="356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Цифровые технологии на страже безопасности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9190" y="928676"/>
            <a:ext cx="37862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«Берегись поезда – </a:t>
            </a:r>
            <a:r>
              <a:rPr lang="ru-RU" sz="1400" dirty="0" err="1" smtClean="0"/>
              <a:t>Safe</a:t>
            </a:r>
            <a:r>
              <a:rPr lang="ru-RU" sz="1400" dirty="0" smtClean="0"/>
              <a:t> </a:t>
            </a:r>
            <a:r>
              <a:rPr lang="ru-RU" sz="1400" dirty="0" err="1" smtClean="0"/>
              <a:t>train</a:t>
            </a:r>
            <a:r>
              <a:rPr lang="ru-RU" sz="1400" dirty="0" smtClean="0"/>
              <a:t>»</a:t>
            </a:r>
          </a:p>
          <a:p>
            <a:pPr algn="r"/>
            <a:r>
              <a:rPr lang="ru-RU" sz="1400" dirty="0" smtClean="0"/>
              <a:t>бесплатное приложение, которое оповещает ребенка о приближении к железной дороге и блокирует воспроизведение музыки</a:t>
            </a:r>
          </a:p>
          <a:p>
            <a:pPr algn="r"/>
            <a:r>
              <a:rPr lang="ru-RU" sz="1400" dirty="0" smtClean="0"/>
              <a:t>через наушники, если расстояние до железнодорожных путей менее 70 метров.</a:t>
            </a:r>
          </a:p>
          <a:p>
            <a:pPr algn="r"/>
            <a:endParaRPr lang="ru-RU" sz="1400" dirty="0" smtClean="0"/>
          </a:p>
          <a:p>
            <a:pPr algn="r"/>
            <a:r>
              <a:rPr lang="ru-RU" sz="1400" dirty="0" smtClean="0"/>
              <a:t>При приближении к железнодорожным путям на расстояние менее 50 метров</a:t>
            </a:r>
          </a:p>
          <a:p>
            <a:pPr algn="r"/>
            <a:r>
              <a:rPr lang="ru-RU" sz="1400" dirty="0" smtClean="0"/>
              <a:t>срабатывает </a:t>
            </a:r>
            <a:r>
              <a:rPr lang="ru-RU" sz="1400" dirty="0" err="1" smtClean="0"/>
              <a:t>вибро</a:t>
            </a:r>
            <a:r>
              <a:rPr lang="ru-RU" sz="1400" dirty="0" smtClean="0"/>
              <a:t>- и звуковой сигнал.</a:t>
            </a:r>
          </a:p>
          <a:p>
            <a:pPr algn="r"/>
            <a:endParaRPr lang="ru-RU" sz="1400" dirty="0" smtClean="0"/>
          </a:p>
          <a:p>
            <a:pPr algn="r"/>
            <a:r>
              <a:rPr lang="ru-RU" sz="1400" dirty="0" smtClean="0"/>
              <a:t>При приближении ребенка на опасное расстояние к железнодорожным путям родителям приходит </a:t>
            </a:r>
            <a:r>
              <a:rPr lang="ru-RU" sz="1400" dirty="0" err="1" smtClean="0"/>
              <a:t>смс-оповещение</a:t>
            </a:r>
            <a:r>
              <a:rPr lang="ru-RU" sz="1400" dirty="0" smtClean="0"/>
              <a:t>.  </a:t>
            </a:r>
            <a:endParaRPr lang="ru-RU" sz="1400" dirty="0"/>
          </a:p>
        </p:txBody>
      </p:sp>
      <p:pic>
        <p:nvPicPr>
          <p:cNvPr id="16" name="Рисунок 15"/>
          <p:cNvPicPr/>
          <p:nvPr/>
        </p:nvPicPr>
        <p:blipFill>
          <a:blip r:embed="rId3" cstate="print"/>
          <a:srcRect l="19401" t="16524" r="20951" b="9687"/>
          <a:stretch>
            <a:fillRect/>
          </a:stretch>
        </p:blipFill>
        <p:spPr bwMode="auto">
          <a:xfrm>
            <a:off x="285720" y="1285866"/>
            <a:ext cx="457203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5028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5788"/>
            <a:ext cx="91440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468313" y="-12700"/>
            <a:ext cx="7991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FF00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50825" y="195263"/>
            <a:ext cx="8569325" cy="504825"/>
          </a:xfrm>
        </p:spPr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</a:rPr>
              <a:t>Зацепинг</a:t>
            </a:r>
          </a:p>
        </p:txBody>
      </p:sp>
      <p:sp>
        <p:nvSpPr>
          <p:cNvPr id="10243" name="Прямоугольник 6"/>
          <p:cNvSpPr>
            <a:spLocks noChangeArrowheads="1"/>
          </p:cNvSpPr>
          <p:nvPr/>
        </p:nvSpPr>
        <p:spPr bwMode="auto">
          <a:xfrm>
            <a:off x="3995738" y="1139825"/>
            <a:ext cx="4679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10244" name="Прямоугольник 8"/>
          <p:cNvSpPr>
            <a:spLocks noChangeArrowheads="1"/>
          </p:cNvSpPr>
          <p:nvPr/>
        </p:nvSpPr>
        <p:spPr bwMode="auto">
          <a:xfrm>
            <a:off x="3816350" y="847725"/>
            <a:ext cx="5040313" cy="233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dirty="0" err="1">
                <a:solidFill>
                  <a:srgbClr val="383838"/>
                </a:solidFill>
                <a:latin typeface="Arial" charset="0"/>
                <a:cs typeface="Times New Roman" pitchFamily="18" charset="0"/>
              </a:rPr>
              <a:t>Зацепинг</a:t>
            </a:r>
            <a:r>
              <a:rPr lang="ru-RU" altLang="ru-RU" dirty="0">
                <a:solidFill>
                  <a:srgbClr val="383838"/>
                </a:solidFill>
                <a:latin typeface="Arial" charset="0"/>
                <a:cs typeface="Times New Roman" pitchFamily="18" charset="0"/>
              </a:rPr>
              <a:t> — это способ передвижения на поезде, при котором человек цепляется к вагонам снаружи за различные поручни, лестницы, подножки и другие элементы. </a:t>
            </a:r>
            <a:r>
              <a:rPr lang="ru-RU" altLang="ru-RU" dirty="0" err="1">
                <a:solidFill>
                  <a:srgbClr val="383838"/>
                </a:solidFill>
                <a:latin typeface="Arial" charset="0"/>
                <a:cs typeface="Times New Roman" pitchFamily="18" charset="0"/>
              </a:rPr>
              <a:t>Зацепер</a:t>
            </a:r>
            <a:r>
              <a:rPr lang="ru-RU" altLang="ru-RU" dirty="0">
                <a:solidFill>
                  <a:srgbClr val="383838"/>
                </a:solidFill>
                <a:latin typeface="Arial" charset="0"/>
                <a:cs typeface="Times New Roman" pitchFamily="18" charset="0"/>
              </a:rPr>
              <a:t> может ехать на крыше, на открытых переходных и тормозных площадках, с боковых или торцевых сторон вагонов.</a:t>
            </a:r>
            <a:r>
              <a:rPr lang="ru-RU" altLang="ru-RU" sz="2000" dirty="0"/>
              <a:t> </a:t>
            </a:r>
          </a:p>
        </p:txBody>
      </p:sp>
      <p:pic>
        <p:nvPicPr>
          <p:cNvPr id="10245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915988"/>
            <a:ext cx="2592387" cy="384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475" y="915988"/>
            <a:ext cx="5724525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 err="1">
                <a:solidFill>
                  <a:srgbClr val="FF0000"/>
                </a:solidFill>
                <a:cs typeface="Arial" panose="020B0604020202020204" pitchFamily="34" charset="0"/>
              </a:rPr>
              <a:t>Травмирование</a:t>
            </a:r>
            <a:r>
              <a:rPr lang="ru-RU" sz="2400" b="1" dirty="0">
                <a:solidFill>
                  <a:srgbClr val="FF0000"/>
                </a:solidFill>
                <a:cs typeface="Arial" panose="020B0604020202020204" pitchFamily="34" charset="0"/>
              </a:rPr>
              <a:t> или гибель в результате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anose="020B0604020202020204" pitchFamily="34" charset="0"/>
              </a:rPr>
              <a:t>падения с движущегося поезда,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anose="020B0604020202020204" pitchFamily="34" charset="0"/>
              </a:rPr>
              <a:t> столкновения с негабаритными объектами железнодорожной инфраструктуры,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anose="020B0604020202020204" pitchFamily="34" charset="0"/>
              </a:rPr>
              <a:t> поражения электрическим током от контактной сети и силового электрооборудования подвижного состава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anose="020B0604020202020204" pitchFamily="34" charset="0"/>
              </a:rPr>
              <a:t> воздействия условий внешней среды.</a:t>
            </a:r>
          </a:p>
        </p:txBody>
      </p:sp>
      <p:sp>
        <p:nvSpPr>
          <p:cNvPr id="11267" name="Прямоугольник 4"/>
          <p:cNvSpPr>
            <a:spLocks noChangeArrowheads="1"/>
          </p:cNvSpPr>
          <p:nvPr/>
        </p:nvSpPr>
        <p:spPr bwMode="auto">
          <a:xfrm>
            <a:off x="684213" y="123825"/>
            <a:ext cx="77755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</a:rPr>
              <a:t>Риски, связанные с зацепингом</a:t>
            </a:r>
          </a:p>
        </p:txBody>
      </p:sp>
      <p:pic>
        <p:nvPicPr>
          <p:cNvPr id="11268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04875"/>
            <a:ext cx="2951162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4"/>
          <p:cNvSpPr>
            <a:spLocks noChangeArrowheads="1"/>
          </p:cNvSpPr>
          <p:nvPr/>
        </p:nvSpPr>
        <p:spPr bwMode="auto">
          <a:xfrm>
            <a:off x="250825" y="123825"/>
            <a:ext cx="87137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</a:rPr>
              <a:t>Ответственность </a:t>
            </a:r>
          </a:p>
        </p:txBody>
      </p:sp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1042988" y="700088"/>
            <a:ext cx="8208962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/>
            <a:r>
              <a:rPr lang="ru-RU" altLang="ru-RU"/>
              <a:t>Согласно действующему законодательству РФ выявленный зацепер доставляется сотрудником транспортной полиции в дежурную часть, устанавливается его личность. </a:t>
            </a:r>
          </a:p>
          <a:p>
            <a:pPr indent="457200"/>
            <a:r>
              <a:rPr lang="ru-RU" altLang="ru-RU"/>
              <a:t>Если выявлен совершеннолетний зацепер, на него составляется протокол об административном правонарушении по ч. 1 ст. 11.17 КоАП РФ и выписывается штраф. </a:t>
            </a:r>
          </a:p>
          <a:p>
            <a:pPr indent="457200"/>
            <a:r>
              <a:rPr lang="ru-RU" altLang="ru-RU"/>
              <a:t>Если зацепер достиг 16 лет, сотрудник полиции опрашивает его, составляет протокол об административном правонарушении и передает законным представителям под расписку. </a:t>
            </a:r>
          </a:p>
          <a:p>
            <a:pPr indent="457200"/>
            <a:r>
              <a:rPr lang="ru-RU" altLang="ru-RU"/>
              <a:t>Если зацепер не достиг 16 лет, сотрудник полиции опрашивает его и составляет протокол об административном правонарушении на одного из его законных представителей. Все материалы на выявленных несовершеннолетних зацеперов в обязательном порядке направляются в Комиссию по делам несовершеннолетних и защите их прав для принятия решения. Информируются территориальный отдел полиции и заведение, в котором обучается ребенок.</a:t>
            </a:r>
          </a:p>
        </p:txBody>
      </p:sp>
      <p:pic>
        <p:nvPicPr>
          <p:cNvPr id="12292" name="Picture 3" descr="C:\Users\Admin\Desktop\Новая папка\ot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00" y="2211388"/>
            <a:ext cx="979488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4"/>
          <p:cNvSpPr>
            <a:spLocks noChangeArrowheads="1"/>
          </p:cNvSpPr>
          <p:nvPr/>
        </p:nvSpPr>
        <p:spPr bwMode="auto">
          <a:xfrm>
            <a:off x="250825" y="123825"/>
            <a:ext cx="87137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</a:rPr>
              <a:t>Действия в случае выявления  факта «зацепинга»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1413" y="1419225"/>
            <a:ext cx="6391275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dirty="0">
                <a:cs typeface="Arial" panose="020B0604020202020204" pitchFamily="34" charset="0"/>
              </a:rPr>
              <a:t>Если едете в поезде, пассажиру необходимо сообщить о данном факте машинисту электропоезда.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dirty="0">
                <a:cs typeface="Arial" panose="020B0604020202020204" pitchFamily="34" charset="0"/>
              </a:rPr>
              <a:t>При выявлении факта гражданами, которые не следуют данным электропоездом и не являются пассажирами, сообщить информацию посредством службы «112».   </a:t>
            </a:r>
          </a:p>
          <a:p>
            <a:pPr>
              <a:defRPr/>
            </a:pPr>
            <a:endParaRPr lang="ru-RU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dirty="0">
                <a:cs typeface="Arial" panose="020B0604020202020204" pitchFamily="34" charset="0"/>
              </a:rPr>
              <a:t>Самостоятельные активные действия со стороны граждан-пассажиров по задержанию правонарушителя грозят привести к жертвам</a:t>
            </a:r>
          </a:p>
        </p:txBody>
      </p:sp>
      <p:pic>
        <p:nvPicPr>
          <p:cNvPr id="13316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527175"/>
            <a:ext cx="1676400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6"/>
          <p:cNvSpPr>
            <a:spLocks noChangeArrowheads="1"/>
          </p:cNvSpPr>
          <p:nvPr/>
        </p:nvSpPr>
        <p:spPr bwMode="auto">
          <a:xfrm>
            <a:off x="3995738" y="1139825"/>
            <a:ext cx="4679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pic>
        <p:nvPicPr>
          <p:cNvPr id="1536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719138"/>
            <a:ext cx="91725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Заголовок 1"/>
          <p:cNvSpPr txBox="1">
            <a:spLocks/>
          </p:cNvSpPr>
          <p:nvPr/>
        </p:nvSpPr>
        <p:spPr bwMode="auto">
          <a:xfrm>
            <a:off x="250825" y="2211388"/>
            <a:ext cx="85693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4800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поведения на железной дороге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16387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88" y="915988"/>
            <a:ext cx="3957637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981200"/>
            <a:ext cx="4392612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>
          <a:xfrm>
            <a:off x="230188" y="-36513"/>
            <a:ext cx="8543925" cy="768351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FF0000"/>
                </a:solidFill>
              </a:rPr>
              <a:t>Правила поведения на железной дороге</a:t>
            </a:r>
            <a:endParaRPr lang="en-US" altLang="ru-RU" b="1" smtClean="0">
              <a:solidFill>
                <a:srgbClr val="FF0000"/>
              </a:solidFill>
            </a:endParaRPr>
          </a:p>
        </p:txBody>
      </p:sp>
      <p:pic>
        <p:nvPicPr>
          <p:cNvPr id="17411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720725"/>
            <a:ext cx="441325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Прямоугольник 5"/>
          <p:cNvSpPr>
            <a:spLocks noChangeArrowheads="1"/>
          </p:cNvSpPr>
          <p:nvPr/>
        </p:nvSpPr>
        <p:spPr bwMode="auto">
          <a:xfrm>
            <a:off x="5003800" y="1419225"/>
            <a:ext cx="38163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Тормозной путь поезда в зависимости от скорости и варьируется от 800 м до 1000 м, мгновенная остановка невозможна. Поэтому переходить железнодорожный путь можно лишь в специально предназначенных для этого местах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</TotalTime>
  <Words>503</Words>
  <Application>Microsoft Office PowerPoint</Application>
  <PresentationFormat>Экран (16:9)</PresentationFormat>
  <Paragraphs>62</Paragraphs>
  <Slides>21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Правила поведения на железной дороге</vt:lpstr>
      <vt:lpstr>Слайд 2</vt:lpstr>
      <vt:lpstr>Зацепинг</vt:lpstr>
      <vt:lpstr>Слайд 4</vt:lpstr>
      <vt:lpstr>Слайд 5</vt:lpstr>
      <vt:lpstr>Слайд 6</vt:lpstr>
      <vt:lpstr>Слайд 7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Правила поведения на железной дороге</vt:lpstr>
      <vt:lpstr>Категорически запрещается: </vt:lpstr>
      <vt:lpstr>Ответственность за совершение противоправных действий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111</cp:revision>
  <dcterms:created xsi:type="dcterms:W3CDTF">2011-05-23T14:04:51Z</dcterms:created>
  <dcterms:modified xsi:type="dcterms:W3CDTF">2025-03-16T19:09:32Z</dcterms:modified>
</cp:coreProperties>
</file>