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99" r:id="rId2"/>
    <p:sldId id="292" r:id="rId3"/>
    <p:sldId id="334" r:id="rId4"/>
    <p:sldId id="335" r:id="rId5"/>
    <p:sldId id="338" r:id="rId6"/>
    <p:sldId id="296" r:id="rId7"/>
    <p:sldId id="328" r:id="rId8"/>
    <p:sldId id="318" r:id="rId9"/>
    <p:sldId id="297" r:id="rId10"/>
    <p:sldId id="34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>
      <p:cViewPr varScale="1">
        <p:scale>
          <a:sx n="83" d="100"/>
          <a:sy n="83" d="100"/>
        </p:scale>
        <p:origin x="141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4EB50-681E-4AB8-81CC-1DC061D251A0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3558F-E810-4A44-9FA7-9FBAB3B3F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65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3558F-E810-4A44-9FA7-9FBAB3B3F0B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934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A5A9-B4C7-4C6F-90E7-D1531E25E1F8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D48BC-BA0B-43EC-B93F-7E47152617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A5A9-B4C7-4C6F-90E7-D1531E25E1F8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D48BC-BA0B-43EC-B93F-7E4715261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A5A9-B4C7-4C6F-90E7-D1531E25E1F8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D48BC-BA0B-43EC-B93F-7E4715261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A5A9-B4C7-4C6F-90E7-D1531E25E1F8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D48BC-BA0B-43EC-B93F-7E47152617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A5A9-B4C7-4C6F-90E7-D1531E25E1F8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D48BC-BA0B-43EC-B93F-7E4715261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A5A9-B4C7-4C6F-90E7-D1531E25E1F8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D48BC-BA0B-43EC-B93F-7E47152617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A5A9-B4C7-4C6F-90E7-D1531E25E1F8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D48BC-BA0B-43EC-B93F-7E47152617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A5A9-B4C7-4C6F-90E7-D1531E25E1F8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D48BC-BA0B-43EC-B93F-7E4715261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A5A9-B4C7-4C6F-90E7-D1531E25E1F8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D48BC-BA0B-43EC-B93F-7E4715261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A5A9-B4C7-4C6F-90E7-D1531E25E1F8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D48BC-BA0B-43EC-B93F-7E4715261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A5A9-B4C7-4C6F-90E7-D1531E25E1F8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D48BC-BA0B-43EC-B93F-7E47152617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1AA5A9-B4C7-4C6F-90E7-D1531E25E1F8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3D48BC-BA0B-43EC-B93F-7E4715261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Проект 2016 г\картинки\logos_final_pos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93715"/>
            <a:ext cx="2808312" cy="19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5860716"/>
            <a:ext cx="42258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2016-20</a:t>
            </a:r>
            <a:r>
              <a:rPr lang="ru-RU" sz="54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25</a:t>
            </a:r>
            <a:r>
              <a:rPr lang="en-US" sz="54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  <a:cs typeface="Aharoni" pitchFamily="2" charset="-79"/>
              </a:rPr>
              <a:t>гг</a:t>
            </a:r>
            <a:r>
              <a:rPr lang="ru-RU" sz="5400" dirty="0" smtClean="0">
                <a:solidFill>
                  <a:srgbClr val="00B0F0"/>
                </a:solidFill>
                <a:cs typeface="Aharoni" pitchFamily="2" charset="-79"/>
              </a:rPr>
              <a:t>.</a:t>
            </a:r>
            <a:endParaRPr lang="ru-RU" sz="5400" dirty="0">
              <a:solidFill>
                <a:srgbClr val="00B0F0"/>
              </a:solidFill>
              <a:cs typeface="Aharoni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7491" y="1046575"/>
            <a:ext cx="88424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</a:t>
            </a:r>
            <a:r>
              <a:rPr lang="ru-RU" sz="54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Паралимпийская</a:t>
            </a:r>
            <a:r>
              <a:rPr lang="ru-RU" sz="5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миля – </a:t>
            </a:r>
          </a:p>
          <a:p>
            <a:r>
              <a:rPr lang="ru-RU" sz="5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интеграция в социум»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182658"/>
            <a:ext cx="6247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МБОУ «Гимназия №1 Брянского района»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Picture 4" descr="G:\Гимны\гер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02" y="107429"/>
            <a:ext cx="1296144" cy="130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2745736"/>
            <a:ext cx="684076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0510" algn="ctr"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Практика реализуется в рамках социального  международного инновационного проекта </a:t>
            </a:r>
          </a:p>
          <a:p>
            <a:pPr lvl="0" indent="270510" algn="ctr"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«Социальная страна»</a:t>
            </a:r>
          </a:p>
        </p:txBody>
      </p:sp>
    </p:spTree>
    <p:extLst>
      <p:ext uri="{BB962C8B-B14F-4D97-AF65-F5344CB8AC3E}">
        <p14:creationId xmlns:p14="http://schemas.microsoft.com/office/powerpoint/2010/main" val="322309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231031"/>
            <a:ext cx="3667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Московские фестивали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29" y="719839"/>
            <a:ext cx="3312368" cy="24842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764704"/>
            <a:ext cx="3024336" cy="4032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348880"/>
            <a:ext cx="2565743" cy="38501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6526" y="3813042"/>
            <a:ext cx="326436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1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727280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Цель:</a:t>
            </a:r>
          </a:p>
          <a:p>
            <a:endParaRPr lang="ru-RU" sz="800" b="1" dirty="0">
              <a:solidFill>
                <a:schemeClr val="bg2">
                  <a:lumMod val="25000"/>
                </a:schemeClr>
              </a:solidFill>
            </a:endParaRPr>
          </a:p>
          <a:p>
            <a:pPr lvl="0"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- создание среды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для преодоления социальной изолированности детей с ограниченными возможностями здоровья и 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детей-инвалидов.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0572" y="44624"/>
            <a:ext cx="2207592" cy="21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2036433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Задачи: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436" y="2524883"/>
            <a:ext cx="8496943" cy="3902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развитие скоординированного партнерства; 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развитие ученического самоуправления; 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расширение знаний обучающихся о людях с ОВЗ;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привлечение внимания общественности, обучающихся к проблемам детей с ОВЗ;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- расширение сферы общения детей с ОВЗ и детей –    инвалидов.</a:t>
            </a:r>
            <a:endParaRPr lang="ru-RU" sz="24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84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9912" y="502127"/>
            <a:ext cx="2733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B4DCFA">
                    <a:lumMod val="25000"/>
                  </a:srgbClr>
                </a:solidFill>
                <a:latin typeface="Trebuchet MS"/>
              </a:rPr>
              <a:t>Дорожная карта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B4DCFA">
                  <a:lumMod val="2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124744"/>
            <a:ext cx="87129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Сбор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информации по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проблеме (изучение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общественного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мнения)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– январь;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B4DCFA">
                  <a:lumMod val="2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Изучение СМИ и нормативно-правовой базы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– январь-февраль;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B4DCFA">
                  <a:lumMod val="2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Консультации со специалистами (психолог, социальный педагог, медицинские работники и т.д.) - март;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Обращение к партнерам проекта об оказании посильной помощи – март-апрель;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Разработка сценария фестиваля - апрель;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Проведение фестиваля - май;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Подготовка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статей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в СМИ (гимназическая газета «Гимназист.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ru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», «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Деснянская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правда», «Брянская учительская газета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») - май.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>
                <a:solidFill>
                  <a:srgbClr val="B4DCFA">
                    <a:lumMod val="25000"/>
                  </a:srgbClr>
                </a:solidFill>
                <a:latin typeface="Trebuchet MS"/>
              </a:rPr>
              <a:t>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B4DCFA">
                  <a:lumMod val="2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188639"/>
            <a:ext cx="2051720" cy="202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10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C:\Users\Администратор\Desktop\Проект 2016 г\картинки\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900714" cy="169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3" y="69812"/>
            <a:ext cx="7380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Сбор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информации по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проблеме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(изучение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общественного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мнения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err="1" smtClean="0">
                <a:solidFill>
                  <a:srgbClr val="B4DCFA">
                    <a:lumMod val="25000"/>
                  </a:srgbClr>
                </a:solidFill>
                <a:latin typeface="Trebuchet MS"/>
              </a:rPr>
              <a:t>Консультауии</a:t>
            </a:r>
            <a:r>
              <a:rPr lang="ru-RU" sz="2400" dirty="0" smtClean="0">
                <a:solidFill>
                  <a:srgbClr val="B4DCFA">
                    <a:lumMod val="25000"/>
                  </a:srgbClr>
                </a:solidFill>
                <a:latin typeface="Trebuchet MS"/>
              </a:rPr>
              <a:t> со специалистами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B4DCFA">
                  <a:lumMod val="2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6" name="Рисунок 5" descr="H:\проект 2017\Фото для папки сжатые\директор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4" y="1291739"/>
            <a:ext cx="4320480" cy="255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4374" y="1247337"/>
            <a:ext cx="2644006" cy="260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314" y="3918377"/>
            <a:ext cx="3727228" cy="27954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34" y="3979234"/>
            <a:ext cx="3646086" cy="273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68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AutoShape 29"/>
          <p:cNvSpPr>
            <a:spLocks noChangeAspect="1" noChangeArrowheads="1"/>
          </p:cNvSpPr>
          <p:nvPr/>
        </p:nvSpPr>
        <p:spPr bwMode="auto">
          <a:xfrm>
            <a:off x="152400" y="332656"/>
            <a:ext cx="8740080" cy="611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300882" y="2489470"/>
            <a:ext cx="2234454" cy="1297668"/>
          </a:xfrm>
          <a:prstGeom prst="verticalScroll">
            <a:avLst>
              <a:gd name="adj" fmla="val 12500"/>
            </a:avLst>
          </a:prstGeom>
          <a:solidFill>
            <a:srgbClr val="FFFF66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4. Партнеры проекта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192691" y="4797153"/>
            <a:ext cx="1962574" cy="1408313"/>
          </a:xfrm>
          <a:prstGeom prst="verticalScroll">
            <a:avLst>
              <a:gd name="adj" fmla="val 12500"/>
            </a:avLst>
          </a:prstGeom>
          <a:solidFill>
            <a:srgbClr val="FFFF66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Глинищевская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детская  школа искусств 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062193" y="4783208"/>
            <a:ext cx="2132995" cy="1714041"/>
          </a:xfrm>
          <a:prstGeom prst="verticalScroll">
            <a:avLst>
              <a:gd name="adj" fmla="val 12500"/>
            </a:avLst>
          </a:prstGeom>
          <a:solidFill>
            <a:srgbClr val="FFFF66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Фещенко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С.В.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noProof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Генеральный директор ООО «МИИРЦ»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-11401" y="2811785"/>
            <a:ext cx="1982377" cy="1628815"/>
          </a:xfrm>
          <a:prstGeom prst="verticalScroll">
            <a:avLst>
              <a:gd name="adj" fmla="val 12500"/>
            </a:avLst>
          </a:prstGeom>
          <a:solidFill>
            <a:srgbClr val="FFFF66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Руководители предприятий и организаций Брянского района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7440326" y="4270415"/>
            <a:ext cx="1665823" cy="1072257"/>
          </a:xfrm>
          <a:prstGeom prst="verticalScroll">
            <a:avLst>
              <a:gd name="adj" fmla="val 12500"/>
            </a:avLst>
          </a:prstGeom>
          <a:solidFill>
            <a:srgbClr val="FFFF66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Родители обучающихся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2987824" y="152400"/>
            <a:ext cx="2047426" cy="1694997"/>
          </a:xfrm>
          <a:prstGeom prst="verticalScroll">
            <a:avLst>
              <a:gd name="adj" fmla="val 12500"/>
            </a:avLst>
          </a:prstGeom>
          <a:solidFill>
            <a:srgbClr val="FFFF66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Социальный приют для детей и подростков Брянского района</a:t>
            </a: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1921108" y="873251"/>
            <a:ext cx="1352542" cy="1407110"/>
          </a:xfrm>
          <a:prstGeom prst="verticalScroll">
            <a:avLst>
              <a:gd name="adj" fmla="val 12500"/>
            </a:avLst>
          </a:prstGeom>
          <a:solidFill>
            <a:srgbClr val="FFFF66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Центр Культуры и Досуга Брянского района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3668443" y="3775096"/>
            <a:ext cx="432048" cy="10081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4716016" y="3789041"/>
            <a:ext cx="638468" cy="98022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1763687" y="3284985"/>
            <a:ext cx="1696659" cy="28269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H="1" flipV="1">
            <a:off x="3126258" y="2063882"/>
            <a:ext cx="668179" cy="4341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H="1" flipV="1">
            <a:off x="3995936" y="1844824"/>
            <a:ext cx="422173" cy="6532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5354484" y="2998082"/>
            <a:ext cx="1255760" cy="30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3" name="AutoShape 21"/>
          <p:cNvSpPr>
            <a:spLocks noChangeArrowheads="1"/>
          </p:cNvSpPr>
          <p:nvPr/>
        </p:nvSpPr>
        <p:spPr bwMode="auto">
          <a:xfrm>
            <a:off x="4840957" y="521265"/>
            <a:ext cx="1769287" cy="1487047"/>
          </a:xfrm>
          <a:prstGeom prst="verticalScroll">
            <a:avLst>
              <a:gd name="adj" fmla="val 12500"/>
            </a:avLst>
          </a:prstGeom>
          <a:solidFill>
            <a:srgbClr val="FFFF66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Управление образования Брянского района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AutoShape 23"/>
          <p:cNvSpPr>
            <a:spLocks noChangeArrowheads="1"/>
          </p:cNvSpPr>
          <p:nvPr/>
        </p:nvSpPr>
        <p:spPr bwMode="auto">
          <a:xfrm>
            <a:off x="-4283" y="1357667"/>
            <a:ext cx="1934020" cy="1301290"/>
          </a:xfrm>
          <a:prstGeom prst="verticalScroll">
            <a:avLst>
              <a:gd name="adj" fmla="val 12500"/>
            </a:avLst>
          </a:prstGeom>
          <a:solidFill>
            <a:srgbClr val="FFFF66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Администрация Брянского района</a:t>
            </a: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4716016" y="2008312"/>
            <a:ext cx="792088" cy="4897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5354484" y="3631338"/>
            <a:ext cx="2169844" cy="87778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 flipH="1" flipV="1">
            <a:off x="1763686" y="2460616"/>
            <a:ext cx="1696659" cy="5374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H="1">
            <a:off x="1763687" y="3789041"/>
            <a:ext cx="2016224" cy="68384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-1" y="4509120"/>
            <a:ext cx="2237921" cy="1263392"/>
          </a:xfrm>
          <a:prstGeom prst="verticalScroll">
            <a:avLst>
              <a:gd name="adj" fmla="val 12500"/>
            </a:avLst>
          </a:prstGeom>
          <a:solidFill>
            <a:srgbClr val="FFFF66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Индивидуальные предприниматели </a:t>
            </a:r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>
            <a:off x="6028774" y="4806543"/>
            <a:ext cx="1525997" cy="1280831"/>
          </a:xfrm>
          <a:prstGeom prst="verticalScroll">
            <a:avLst>
              <a:gd name="adj" fmla="val 12500"/>
            </a:avLst>
          </a:prstGeom>
          <a:solidFill>
            <a:srgbClr val="FFFF66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Неравнодушные граждане</a:t>
            </a:r>
          </a:p>
        </p:txBody>
      </p:sp>
      <p:sp>
        <p:nvSpPr>
          <p:cNvPr id="3072" name="Line 15"/>
          <p:cNvSpPr>
            <a:spLocks noChangeShapeType="1"/>
          </p:cNvSpPr>
          <p:nvPr/>
        </p:nvSpPr>
        <p:spPr bwMode="auto">
          <a:xfrm>
            <a:off x="5148064" y="3789040"/>
            <a:ext cx="1271116" cy="98022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auto">
          <a:xfrm>
            <a:off x="6423686" y="2422175"/>
            <a:ext cx="1773587" cy="1785346"/>
          </a:xfrm>
          <a:prstGeom prst="verticalScroll">
            <a:avLst>
              <a:gd name="adj" fmla="val 12500"/>
            </a:avLst>
          </a:prstGeom>
          <a:solidFill>
            <a:srgbClr val="FFFF66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Учителя и обучающиеся МБОУ «Гимназия №1 Брянского района»</a:t>
            </a:r>
          </a:p>
        </p:txBody>
      </p:sp>
      <p:sp>
        <p:nvSpPr>
          <p:cNvPr id="35" name="AutoShape 21"/>
          <p:cNvSpPr>
            <a:spLocks noChangeArrowheads="1"/>
          </p:cNvSpPr>
          <p:nvPr/>
        </p:nvSpPr>
        <p:spPr bwMode="auto">
          <a:xfrm>
            <a:off x="6459324" y="965508"/>
            <a:ext cx="1883164" cy="1324904"/>
          </a:xfrm>
          <a:prstGeom prst="verticalScroll">
            <a:avLst>
              <a:gd name="adj" fmla="val 12500"/>
            </a:avLst>
          </a:prstGeom>
          <a:solidFill>
            <a:srgbClr val="FFFF66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Центр ППМСП Брянского района </a:t>
            </a:r>
          </a:p>
        </p:txBody>
      </p:sp>
      <p:sp>
        <p:nvSpPr>
          <p:cNvPr id="32" name="Line 24"/>
          <p:cNvSpPr>
            <a:spLocks noChangeShapeType="1"/>
          </p:cNvSpPr>
          <p:nvPr/>
        </p:nvSpPr>
        <p:spPr bwMode="auto">
          <a:xfrm flipV="1">
            <a:off x="5539842" y="2040598"/>
            <a:ext cx="1064696" cy="54484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52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84480"/>
            <a:ext cx="7200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Проведение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фестиваля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0503" y="316770"/>
            <a:ext cx="2644006" cy="260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21" y="623580"/>
            <a:ext cx="3967941" cy="24637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73016"/>
            <a:ext cx="3967941" cy="24117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053008"/>
            <a:ext cx="3744416" cy="249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3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2" y="129068"/>
            <a:ext cx="3566090" cy="23807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64" y="2634210"/>
            <a:ext cx="3781349" cy="25240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8" y="129068"/>
            <a:ext cx="2644006" cy="260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344" y="154634"/>
            <a:ext cx="3600400" cy="24035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322" y="2669620"/>
            <a:ext cx="3907296" cy="26081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42020"/>
            <a:ext cx="3702150" cy="247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76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4893804" cy="3024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5" y="3501008"/>
            <a:ext cx="4348005" cy="32299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39" y="3140968"/>
            <a:ext cx="4622750" cy="33123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116632"/>
            <a:ext cx="2645893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8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422442"/>
            <a:ext cx="2644006" cy="260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09" y="260648"/>
            <a:ext cx="3968103" cy="2592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7" y="3429000"/>
            <a:ext cx="4422195" cy="29523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50" y="3452096"/>
            <a:ext cx="4388645" cy="2929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725" y="289238"/>
            <a:ext cx="4104456" cy="273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9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1918</TotalTime>
  <Words>261</Words>
  <Application>Microsoft Office PowerPoint</Application>
  <PresentationFormat>Экран (4:3)</PresentationFormat>
  <Paragraphs>45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Aharoni</vt:lpstr>
      <vt:lpstr>Arial</vt:lpstr>
      <vt:lpstr>Calibri</vt:lpstr>
      <vt:lpstr>Georgia</vt:lpstr>
      <vt:lpstr>Tahoma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BEST</dc:creator>
  <cp:lastModifiedBy>Кристина</cp:lastModifiedBy>
  <cp:revision>305</cp:revision>
  <dcterms:created xsi:type="dcterms:W3CDTF">2016-03-08T15:55:26Z</dcterms:created>
  <dcterms:modified xsi:type="dcterms:W3CDTF">2025-03-31T14:27:11Z</dcterms:modified>
</cp:coreProperties>
</file>